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17"/>
  </p:notesMasterIdLst>
  <p:sldIdLst>
    <p:sldId id="256" r:id="rId5"/>
    <p:sldId id="257" r:id="rId6"/>
    <p:sldId id="258" r:id="rId7"/>
    <p:sldId id="259" r:id="rId8"/>
    <p:sldId id="260" r:id="rId9"/>
    <p:sldId id="261" r:id="rId10"/>
    <p:sldId id="264" r:id="rId11"/>
    <p:sldId id="266" r:id="rId12"/>
    <p:sldId id="265" r:id="rId13"/>
    <p:sldId id="262" r:id="rId14"/>
    <p:sldId id="263" r:id="rId15"/>
    <p:sldId id="267"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114" d="100"/>
          <a:sy n="114" d="100"/>
        </p:scale>
        <p:origin x="30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6E302-901B-4EC5-8063-F4475DEAA8C8}" type="datetimeFigureOut">
              <a:rPr lang="en-US" smtClean="0"/>
              <a:t>8/3/2023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B3765-1535-41FB-A927-AAD2D1E85382}" type="slidenum">
              <a:rPr lang="en-US" smtClean="0"/>
              <a:t>‹#›</a:t>
            </a:fld>
            <a:endParaRPr lang="en-US" dirty="0"/>
          </a:p>
        </p:txBody>
      </p:sp>
    </p:spTree>
    <p:extLst>
      <p:ext uri="{BB962C8B-B14F-4D97-AF65-F5344CB8AC3E}">
        <p14:creationId xmlns:p14="http://schemas.microsoft.com/office/powerpoint/2010/main" val="3170152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CAFE9EF-BFD3-43EA-A868-783EE64D3026}" type="datetime1">
              <a:rPr lang="en-US" smtClean="0"/>
              <a:t>8/3/2023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F715DF4-6503-424C-B89D-B31483AF0BFD}" type="datetime1">
              <a:rPr lang="en-US" smtClean="0"/>
              <a:t>8/3/2023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BEE408-CEE3-4069-B613-CB32C19D6587}" type="datetime1">
              <a:rPr lang="en-US" smtClean="0"/>
              <a:t>8/3/2023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4680C5-3949-48B3-AAD0-C6AC4D6634A8}" type="datetime1">
              <a:rPr lang="en-US" smtClean="0"/>
              <a:t>8/3/2023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451F9A-4BC0-4BDC-9C0A-439930D3F628}" type="datetime1">
              <a:rPr lang="en-US" smtClean="0"/>
              <a:t>8/3/2023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C190EB-8738-400A-AFF7-6D1DEC6B76AF}" type="datetime1">
              <a:rPr lang="en-US" smtClean="0"/>
              <a:t>8/3/2023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4A0F0B9-B198-4467-8481-337D4552AC07}" type="datetime1">
              <a:rPr lang="en-US" smtClean="0"/>
              <a:t>8/3/2023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A7E8C0-DCD6-4618-824E-E5B47E37F774}" type="datetime1">
              <a:rPr lang="en-US" smtClean="0"/>
              <a:t>8/3/2023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C6133B-A04A-40C7-999B-6B964B69F57E}" type="datetime1">
              <a:rPr lang="en-US" smtClean="0"/>
              <a:t>8/3/2023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466FB9-D28B-49B1-96AA-2DC4A0B82672}" type="datetime1">
              <a:rPr lang="en-US" smtClean="0"/>
              <a:t>8/3/2023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763742-95DB-4727-9E2D-E67133874C57}" type="datetime1">
              <a:rPr lang="en-US" smtClean="0"/>
              <a:t>8/3/2023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F4C757-AC18-4BD4-B58D-C09C7F56266E}" type="datetime1">
              <a:rPr lang="en-US" smtClean="0"/>
              <a:t>8/3/2023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A06CBA-D419-41FA-8B3E-D17E24A5F335}" type="datetime1">
              <a:rPr lang="en-US" smtClean="0"/>
              <a:t>8/3/2023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24B8EF-695A-4D91-86E6-BD3ABF986DC6}" type="datetime1">
              <a:rPr lang="en-US" smtClean="0"/>
              <a:t>8/3/2023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9A1DA-1075-4AB6-9AFC-9045E23C9F15}" type="datetime1">
              <a:rPr lang="en-US" smtClean="0"/>
              <a:t>8/3/2023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0423360-0F07-4AD4-AAF8-61579BDE5A02}" type="datetime1">
              <a:rPr lang="en-US" smtClean="0"/>
              <a:t>8/3/2023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5D3E4-AEF6-4C0D-955F-4975ADE12833}" type="datetime1">
              <a:rPr lang="en-US" smtClean="0"/>
              <a:t>8/3/2023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F096B060-2D6F-430E-A017-FCCC5AF2AC19}" type="datetime1">
              <a:rPr lang="en-US" smtClean="0"/>
              <a:t>8/3/2023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up close image of waves">
            <a:extLst>
              <a:ext uri="{FF2B5EF4-FFF2-40B4-BE49-F238E27FC236}">
                <a16:creationId xmlns:a16="http://schemas.microsoft.com/office/drawing/2014/main" id="{9648A932-5E17-4859-9FE3-70EB96EA5C70}"/>
              </a:ext>
            </a:extLst>
          </p:cNvPr>
          <p:cNvPicPr>
            <a:picLocks noChangeAspect="1"/>
          </p:cNvPicPr>
          <p:nvPr/>
        </p:nvPicPr>
        <p:blipFill rotWithShape="1">
          <a:blip r:embed="rId3">
            <a:alphaModFix amt="41000"/>
          </a:blip>
          <a:srcRect l="9091" t="3462" b="19929"/>
          <a:stretch/>
        </p:blipFill>
        <p:spPr>
          <a:xfrm>
            <a:off x="20" y="1"/>
            <a:ext cx="12191980" cy="6858000"/>
          </a:xfrm>
          <a:prstGeom prst="rect">
            <a:avLst/>
          </a:prstGeom>
        </p:spPr>
      </p:pic>
      <p:sp>
        <p:nvSpPr>
          <p:cNvPr id="3" name="Subtitle 2">
            <a:extLst>
              <a:ext uri="{FF2B5EF4-FFF2-40B4-BE49-F238E27FC236}">
                <a16:creationId xmlns:a16="http://schemas.microsoft.com/office/drawing/2014/main" id="{516A0C15-5BB2-41A2-BD46-E18F635D59B0}"/>
              </a:ext>
            </a:extLst>
          </p:cNvPr>
          <p:cNvSpPr>
            <a:spLocks noGrp="1"/>
          </p:cNvSpPr>
          <p:nvPr>
            <p:ph type="subTitle" idx="1"/>
          </p:nvPr>
        </p:nvSpPr>
        <p:spPr>
          <a:xfrm>
            <a:off x="2209799" y="3429001"/>
            <a:ext cx="9144000" cy="1019400"/>
          </a:xfrm>
        </p:spPr>
        <p:txBody>
          <a:bodyPr>
            <a:normAutofit fontScale="62500" lnSpcReduction="20000"/>
          </a:bodyPr>
          <a:lstStyle/>
          <a:p>
            <a:r>
              <a:rPr lang="en-US" dirty="0"/>
              <a:t>Brianna Koch, MA, LCPC</a:t>
            </a:r>
          </a:p>
          <a:p>
            <a:r>
              <a:rPr lang="en-US" dirty="0"/>
              <a:t>Director of Counseling Services</a:t>
            </a:r>
          </a:p>
          <a:p>
            <a:r>
              <a:rPr lang="en-US" dirty="0"/>
              <a:t>Olivet Nazarene University Counseling Center</a:t>
            </a:r>
          </a:p>
        </p:txBody>
      </p:sp>
      <p:sp>
        <p:nvSpPr>
          <p:cNvPr id="2" name="Title 1">
            <a:extLst>
              <a:ext uri="{FF2B5EF4-FFF2-40B4-BE49-F238E27FC236}">
                <a16:creationId xmlns:a16="http://schemas.microsoft.com/office/drawing/2014/main" id="{AF6636B6-A233-459A-95E5-DFBD46F360BC}"/>
              </a:ext>
            </a:extLst>
          </p:cNvPr>
          <p:cNvSpPr>
            <a:spLocks noGrp="1"/>
          </p:cNvSpPr>
          <p:nvPr>
            <p:ph type="ctrTitle"/>
          </p:nvPr>
        </p:nvSpPr>
        <p:spPr>
          <a:xfrm>
            <a:off x="2209800" y="4464028"/>
            <a:ext cx="9144000" cy="1641490"/>
          </a:xfrm>
        </p:spPr>
        <p:txBody>
          <a:bodyPr>
            <a:normAutofit/>
          </a:bodyPr>
          <a:lstStyle/>
          <a:p>
            <a:r>
              <a:rPr lang="en-US" dirty="0"/>
              <a:t>Mental Health Matters</a:t>
            </a:r>
          </a:p>
        </p:txBody>
      </p:sp>
    </p:spTree>
    <p:extLst>
      <p:ext uri="{BB962C8B-B14F-4D97-AF65-F5344CB8AC3E}">
        <p14:creationId xmlns:p14="http://schemas.microsoft.com/office/powerpoint/2010/main" val="3549750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A84D6-C9F6-4073-87EA-E540B35798C2}"/>
              </a:ext>
            </a:extLst>
          </p:cNvPr>
          <p:cNvSpPr>
            <a:spLocks noGrp="1"/>
          </p:cNvSpPr>
          <p:nvPr>
            <p:ph type="title"/>
          </p:nvPr>
        </p:nvSpPr>
        <p:spPr/>
        <p:txBody>
          <a:bodyPr/>
          <a:lstStyle/>
          <a:p>
            <a:r>
              <a:rPr lang="en-US" dirty="0"/>
              <a:t>Ways to embed well-being…</a:t>
            </a:r>
          </a:p>
        </p:txBody>
      </p:sp>
      <p:sp>
        <p:nvSpPr>
          <p:cNvPr id="3" name="Content Placeholder 2">
            <a:extLst>
              <a:ext uri="{FF2B5EF4-FFF2-40B4-BE49-F238E27FC236}">
                <a16:creationId xmlns:a16="http://schemas.microsoft.com/office/drawing/2014/main" id="{A6B0032E-40CC-49B3-80EE-D5E2B593FE6C}"/>
              </a:ext>
            </a:extLst>
          </p:cNvPr>
          <p:cNvSpPr>
            <a:spLocks noGrp="1"/>
          </p:cNvSpPr>
          <p:nvPr>
            <p:ph sz="half" idx="1"/>
          </p:nvPr>
        </p:nvSpPr>
        <p:spPr/>
        <p:txBody>
          <a:bodyPr/>
          <a:lstStyle/>
          <a:p>
            <a:r>
              <a:rPr lang="en-US" dirty="0"/>
              <a:t>Acknowledge stress </a:t>
            </a:r>
          </a:p>
          <a:p>
            <a:r>
              <a:rPr lang="en-US" dirty="0"/>
              <a:t>Acknowledge resources </a:t>
            </a:r>
          </a:p>
          <a:p>
            <a:r>
              <a:rPr lang="en-US" dirty="0"/>
              <a:t>Check in with students individually</a:t>
            </a:r>
          </a:p>
          <a:p>
            <a:r>
              <a:rPr lang="en-US" dirty="0"/>
              <a:t>Check in with students in groups</a:t>
            </a:r>
          </a:p>
          <a:p>
            <a:r>
              <a:rPr lang="en-US" dirty="0"/>
              <a:t>“Begin peacefully”…1-2 breaths, moment of quiet, devices put away, prayer, etc. </a:t>
            </a:r>
          </a:p>
        </p:txBody>
      </p:sp>
      <p:sp>
        <p:nvSpPr>
          <p:cNvPr id="4" name="Content Placeholder 3">
            <a:extLst>
              <a:ext uri="{FF2B5EF4-FFF2-40B4-BE49-F238E27FC236}">
                <a16:creationId xmlns:a16="http://schemas.microsoft.com/office/drawing/2014/main" id="{B43E75E3-1318-4912-A800-902237119F84}"/>
              </a:ext>
            </a:extLst>
          </p:cNvPr>
          <p:cNvSpPr>
            <a:spLocks noGrp="1"/>
          </p:cNvSpPr>
          <p:nvPr>
            <p:ph sz="half" idx="2"/>
          </p:nvPr>
        </p:nvSpPr>
        <p:spPr/>
        <p:txBody>
          <a:bodyPr/>
          <a:lstStyle/>
          <a:p>
            <a:r>
              <a:rPr lang="en-US" dirty="0"/>
              <a:t>Clarify ways to communicate</a:t>
            </a:r>
          </a:p>
          <a:p>
            <a:r>
              <a:rPr lang="en-US" dirty="0"/>
              <a:t>Allow opportunities for students to connect with others</a:t>
            </a:r>
          </a:p>
          <a:p>
            <a:r>
              <a:rPr lang="en-US" dirty="0"/>
              <a:t>Emphasize effort</a:t>
            </a:r>
          </a:p>
          <a:p>
            <a:r>
              <a:rPr lang="en-US" dirty="0"/>
              <a:t>Affirm effort</a:t>
            </a:r>
          </a:p>
          <a:p>
            <a:r>
              <a:rPr lang="en-US" dirty="0"/>
              <a:t>Change the pace sometimes</a:t>
            </a:r>
          </a:p>
          <a:p>
            <a:r>
              <a:rPr lang="en-US" dirty="0"/>
              <a:t>Incorporate activities that focus on mental health </a:t>
            </a:r>
          </a:p>
        </p:txBody>
      </p:sp>
    </p:spTree>
    <p:extLst>
      <p:ext uri="{BB962C8B-B14F-4D97-AF65-F5344CB8AC3E}">
        <p14:creationId xmlns:p14="http://schemas.microsoft.com/office/powerpoint/2010/main" val="2714929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52441-14B2-440D-9C31-CF367022B43A}"/>
              </a:ext>
            </a:extLst>
          </p:cNvPr>
          <p:cNvSpPr>
            <a:spLocks noGrp="1"/>
          </p:cNvSpPr>
          <p:nvPr>
            <p:ph type="title"/>
          </p:nvPr>
        </p:nvSpPr>
        <p:spPr/>
        <p:txBody>
          <a:bodyPr/>
          <a:lstStyle/>
          <a:p>
            <a:r>
              <a:rPr lang="en-US" dirty="0"/>
              <a:t>Care for yourself, too. </a:t>
            </a:r>
          </a:p>
        </p:txBody>
      </p:sp>
      <p:sp>
        <p:nvSpPr>
          <p:cNvPr id="3" name="Text Placeholder 2">
            <a:extLst>
              <a:ext uri="{FF2B5EF4-FFF2-40B4-BE49-F238E27FC236}">
                <a16:creationId xmlns:a16="http://schemas.microsoft.com/office/drawing/2014/main" id="{70D33983-685D-42A4-8161-66B565A8D045}"/>
              </a:ext>
            </a:extLst>
          </p:cNvPr>
          <p:cNvSpPr>
            <a:spLocks noGrp="1"/>
          </p:cNvSpPr>
          <p:nvPr>
            <p:ph type="body" idx="1"/>
          </p:nvPr>
        </p:nvSpPr>
        <p:spPr/>
        <p:txBody>
          <a:bodyPr/>
          <a:lstStyle/>
          <a:p>
            <a:r>
              <a:rPr lang="en-US" dirty="0"/>
              <a:t>TAO</a:t>
            </a:r>
          </a:p>
        </p:txBody>
      </p:sp>
      <p:pic>
        <p:nvPicPr>
          <p:cNvPr id="9" name="Picture 8">
            <a:extLst>
              <a:ext uri="{FF2B5EF4-FFF2-40B4-BE49-F238E27FC236}">
                <a16:creationId xmlns:a16="http://schemas.microsoft.com/office/drawing/2014/main" id="{2E20EAD5-846A-41DE-96BA-37602CBF0142}"/>
              </a:ext>
            </a:extLst>
          </p:cNvPr>
          <p:cNvPicPr>
            <a:picLocks noChangeAspect="1"/>
          </p:cNvPicPr>
          <p:nvPr/>
        </p:nvPicPr>
        <p:blipFill>
          <a:blip r:embed="rId2"/>
          <a:stretch>
            <a:fillRect/>
          </a:stretch>
        </p:blipFill>
        <p:spPr>
          <a:xfrm>
            <a:off x="385449" y="2462212"/>
            <a:ext cx="3473487" cy="3673173"/>
          </a:xfrm>
          <a:prstGeom prst="rect">
            <a:avLst/>
          </a:prstGeom>
        </p:spPr>
      </p:pic>
      <p:sp>
        <p:nvSpPr>
          <p:cNvPr id="4" name="Text Placeholder 3">
            <a:extLst>
              <a:ext uri="{FF2B5EF4-FFF2-40B4-BE49-F238E27FC236}">
                <a16:creationId xmlns:a16="http://schemas.microsoft.com/office/drawing/2014/main" id="{AF174CF3-82CE-4438-8D5F-3DFB453C0B8D}"/>
              </a:ext>
            </a:extLst>
          </p:cNvPr>
          <p:cNvSpPr>
            <a:spLocks noGrp="1"/>
          </p:cNvSpPr>
          <p:nvPr>
            <p:ph type="body" sz="half" idx="15"/>
          </p:nvPr>
        </p:nvSpPr>
        <p:spPr>
          <a:xfrm>
            <a:off x="1356798" y="6115368"/>
            <a:ext cx="2927350" cy="45719"/>
          </a:xfrm>
        </p:spPr>
        <p:txBody>
          <a:bodyPr>
            <a:normAutofit fontScale="25000" lnSpcReduction="20000"/>
          </a:bodyPr>
          <a:lstStyle/>
          <a:p>
            <a:endParaRPr lang="en-US" dirty="0"/>
          </a:p>
        </p:txBody>
      </p:sp>
      <p:sp>
        <p:nvSpPr>
          <p:cNvPr id="5" name="Text Placeholder 4">
            <a:extLst>
              <a:ext uri="{FF2B5EF4-FFF2-40B4-BE49-F238E27FC236}">
                <a16:creationId xmlns:a16="http://schemas.microsoft.com/office/drawing/2014/main" id="{90492C5A-70F9-44C2-9AE0-8359D6DB6220}"/>
              </a:ext>
            </a:extLst>
          </p:cNvPr>
          <p:cNvSpPr>
            <a:spLocks noGrp="1"/>
          </p:cNvSpPr>
          <p:nvPr>
            <p:ph type="body" sz="quarter" idx="3"/>
          </p:nvPr>
        </p:nvSpPr>
        <p:spPr/>
        <p:txBody>
          <a:bodyPr/>
          <a:lstStyle/>
          <a:p>
            <a:r>
              <a:rPr lang="en-US" dirty="0"/>
              <a:t>Reach Out</a:t>
            </a:r>
          </a:p>
        </p:txBody>
      </p:sp>
      <p:sp>
        <p:nvSpPr>
          <p:cNvPr id="6" name="Text Placeholder 5">
            <a:extLst>
              <a:ext uri="{FF2B5EF4-FFF2-40B4-BE49-F238E27FC236}">
                <a16:creationId xmlns:a16="http://schemas.microsoft.com/office/drawing/2014/main" id="{540086EC-A576-433E-9282-F3DCEC35F596}"/>
              </a:ext>
            </a:extLst>
          </p:cNvPr>
          <p:cNvSpPr>
            <a:spLocks noGrp="1"/>
          </p:cNvSpPr>
          <p:nvPr>
            <p:ph type="body" sz="half" idx="16"/>
          </p:nvPr>
        </p:nvSpPr>
        <p:spPr/>
        <p:txBody>
          <a:bodyPr/>
          <a:lstStyle/>
          <a:p>
            <a:pPr marL="285750" indent="-285750">
              <a:buFont typeface="Arial" panose="020B0604020202020204" pitchFamily="34" charset="0"/>
              <a:buChar char="•"/>
            </a:pPr>
            <a:r>
              <a:rPr lang="en-US" dirty="0"/>
              <a:t>Locate a therapist on psychologytoday.com</a:t>
            </a:r>
          </a:p>
          <a:p>
            <a:pPr marL="285750" indent="-285750">
              <a:buFont typeface="Arial" panose="020B0604020202020204" pitchFamily="34" charset="0"/>
              <a:buChar char="•"/>
            </a:pPr>
            <a:r>
              <a:rPr lang="en-US" dirty="0"/>
              <a:t>Open up about your need for more support </a:t>
            </a:r>
          </a:p>
          <a:p>
            <a:pPr marL="285750" indent="-285750">
              <a:buFont typeface="Arial" panose="020B0604020202020204" pitchFamily="34" charset="0"/>
              <a:buChar char="•"/>
            </a:pPr>
            <a:r>
              <a:rPr lang="en-US" dirty="0"/>
              <a:t>Seek local group support: Celebrate Recovery, Clove Alliance, and Bible Studies</a:t>
            </a:r>
          </a:p>
          <a:p>
            <a:pPr marL="285750" indent="-285750">
              <a:buFont typeface="Arial" panose="020B0604020202020204" pitchFamily="34" charset="0"/>
              <a:buChar char="•"/>
            </a:pPr>
            <a:r>
              <a:rPr lang="en-US" dirty="0"/>
              <a:t>National Resources: Emotions Anonymous, Crisis hotline/</a:t>
            </a:r>
            <a:r>
              <a:rPr lang="en-US" dirty="0" err="1"/>
              <a:t>textline</a:t>
            </a:r>
            <a:endParaRPr lang="en-US" dirty="0"/>
          </a:p>
        </p:txBody>
      </p:sp>
      <p:sp>
        <p:nvSpPr>
          <p:cNvPr id="7" name="Text Placeholder 6">
            <a:extLst>
              <a:ext uri="{FF2B5EF4-FFF2-40B4-BE49-F238E27FC236}">
                <a16:creationId xmlns:a16="http://schemas.microsoft.com/office/drawing/2014/main" id="{B48EF69E-AC33-462A-ADEE-09897E9AD086}"/>
              </a:ext>
            </a:extLst>
          </p:cNvPr>
          <p:cNvSpPr>
            <a:spLocks noGrp="1"/>
          </p:cNvSpPr>
          <p:nvPr>
            <p:ph type="body" sz="quarter" idx="13"/>
          </p:nvPr>
        </p:nvSpPr>
        <p:spPr/>
        <p:txBody>
          <a:bodyPr/>
          <a:lstStyle/>
          <a:p>
            <a:r>
              <a:rPr lang="en-US" dirty="0"/>
              <a:t>Wellness for you</a:t>
            </a:r>
          </a:p>
        </p:txBody>
      </p:sp>
      <p:sp>
        <p:nvSpPr>
          <p:cNvPr id="8" name="Text Placeholder 7">
            <a:extLst>
              <a:ext uri="{FF2B5EF4-FFF2-40B4-BE49-F238E27FC236}">
                <a16:creationId xmlns:a16="http://schemas.microsoft.com/office/drawing/2014/main" id="{AA244EAC-84BD-4BA1-A73D-316E57C64ED7}"/>
              </a:ext>
            </a:extLst>
          </p:cNvPr>
          <p:cNvSpPr>
            <a:spLocks noGrp="1"/>
          </p:cNvSpPr>
          <p:nvPr>
            <p:ph type="body" sz="half" idx="17"/>
          </p:nvPr>
        </p:nvSpPr>
        <p:spPr/>
        <p:txBody>
          <a:bodyPr/>
          <a:lstStyle/>
          <a:p>
            <a:pPr marL="285750" indent="-285750">
              <a:buFont typeface="Arial" panose="020B0604020202020204" pitchFamily="34" charset="0"/>
              <a:buChar char="•"/>
            </a:pPr>
            <a:r>
              <a:rPr lang="en-US" dirty="0"/>
              <a:t>Minimize things that drain your energy</a:t>
            </a:r>
          </a:p>
          <a:p>
            <a:pPr marL="285750" indent="-285750">
              <a:buFont typeface="Arial" panose="020B0604020202020204" pitchFamily="34" charset="0"/>
              <a:buChar char="•"/>
            </a:pPr>
            <a:r>
              <a:rPr lang="en-US" dirty="0"/>
              <a:t>Say “no” to good things to pursue the most important</a:t>
            </a:r>
          </a:p>
          <a:p>
            <a:pPr marL="285750" indent="-285750">
              <a:buFont typeface="Arial" panose="020B0604020202020204" pitchFamily="34" charset="0"/>
              <a:buChar char="•"/>
            </a:pPr>
            <a:r>
              <a:rPr lang="en-US" dirty="0"/>
              <a:t>Close your door or go offline sometimes</a:t>
            </a:r>
          </a:p>
          <a:p>
            <a:pPr marL="285750" indent="-285750">
              <a:buFont typeface="Arial" panose="020B0604020202020204" pitchFamily="34" charset="0"/>
              <a:buChar char="•"/>
            </a:pPr>
            <a:r>
              <a:rPr lang="en-US" dirty="0"/>
              <a:t>Incorporate </a:t>
            </a:r>
            <a:r>
              <a:rPr lang="en-US" i="1" dirty="0"/>
              <a:t>actual </a:t>
            </a:r>
            <a:r>
              <a:rPr lang="en-US" dirty="0"/>
              <a:t>breaks into your day (your boss may hate me for saying that </a:t>
            </a:r>
            <a:r>
              <a:rPr lang="en-US" dirty="0">
                <a:sym typeface="Wingdings" panose="05000000000000000000" pitchFamily="2" charset="2"/>
              </a:rPr>
              <a:t> )</a:t>
            </a:r>
          </a:p>
          <a:p>
            <a:pPr marL="285750" indent="-285750">
              <a:buFont typeface="Arial" panose="020B0604020202020204" pitchFamily="34" charset="0"/>
              <a:buChar char="•"/>
            </a:pPr>
            <a:r>
              <a:rPr lang="en-US" dirty="0">
                <a:sym typeface="Wingdings" panose="05000000000000000000" pitchFamily="2" charset="2"/>
              </a:rPr>
              <a:t>There are different types of coping: unhealthy, healthy, and super helpful</a:t>
            </a:r>
            <a:endParaRPr lang="en-US" dirty="0"/>
          </a:p>
        </p:txBody>
      </p:sp>
    </p:spTree>
    <p:extLst>
      <p:ext uri="{BB962C8B-B14F-4D97-AF65-F5344CB8AC3E}">
        <p14:creationId xmlns:p14="http://schemas.microsoft.com/office/powerpoint/2010/main" val="355602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098E71F-D206-4207-A676-D66203D0F45D}"/>
              </a:ext>
            </a:extLst>
          </p:cNvPr>
          <p:cNvSpPr>
            <a:spLocks noGrp="1"/>
          </p:cNvSpPr>
          <p:nvPr>
            <p:ph type="title"/>
          </p:nvPr>
        </p:nvSpPr>
        <p:spPr/>
        <p:txBody>
          <a:bodyPr/>
          <a:lstStyle/>
          <a:p>
            <a:r>
              <a:rPr lang="en-US" dirty="0"/>
              <a:t>Questions? </a:t>
            </a:r>
          </a:p>
        </p:txBody>
      </p:sp>
    </p:spTree>
    <p:extLst>
      <p:ext uri="{BB962C8B-B14F-4D97-AF65-F5344CB8AC3E}">
        <p14:creationId xmlns:p14="http://schemas.microsoft.com/office/powerpoint/2010/main" val="2172670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F5C0C-47E2-4CC6-AA6C-10B4D33835EE}"/>
              </a:ext>
            </a:extLst>
          </p:cNvPr>
          <p:cNvSpPr>
            <a:spLocks noGrp="1"/>
          </p:cNvSpPr>
          <p:nvPr>
            <p:ph type="title"/>
          </p:nvPr>
        </p:nvSpPr>
        <p:spPr/>
        <p:txBody>
          <a:bodyPr/>
          <a:lstStyle/>
          <a:p>
            <a:r>
              <a:rPr lang="en-US" dirty="0"/>
              <a:t>Helpful Steps…</a:t>
            </a:r>
          </a:p>
        </p:txBody>
      </p:sp>
      <p:sp>
        <p:nvSpPr>
          <p:cNvPr id="3" name="Content Placeholder 2">
            <a:extLst>
              <a:ext uri="{FF2B5EF4-FFF2-40B4-BE49-F238E27FC236}">
                <a16:creationId xmlns:a16="http://schemas.microsoft.com/office/drawing/2014/main" id="{C4325293-16A0-44CA-8B80-560F61C1E915}"/>
              </a:ext>
            </a:extLst>
          </p:cNvPr>
          <p:cNvSpPr>
            <a:spLocks noGrp="1"/>
          </p:cNvSpPr>
          <p:nvPr>
            <p:ph idx="1"/>
          </p:nvPr>
        </p:nvSpPr>
        <p:spPr>
          <a:xfrm>
            <a:off x="1120000" y="1825625"/>
            <a:ext cx="10233800" cy="2721208"/>
          </a:xfrm>
        </p:spPr>
        <p:txBody>
          <a:bodyPr>
            <a:normAutofit fontScale="85000" lnSpcReduction="20000"/>
          </a:bodyPr>
          <a:lstStyle/>
          <a:p>
            <a:pPr marL="0" indent="0">
              <a:buNone/>
            </a:pPr>
            <a:r>
              <a:rPr lang="en-US" dirty="0"/>
              <a:t>Normalize the need for help</a:t>
            </a:r>
          </a:p>
          <a:p>
            <a:pPr marL="0" indent="0">
              <a:buNone/>
            </a:pPr>
            <a:endParaRPr lang="en-US" dirty="0"/>
          </a:p>
          <a:p>
            <a:pPr marL="0" indent="0">
              <a:buNone/>
            </a:pPr>
            <a:r>
              <a:rPr lang="en-US" dirty="0"/>
              <a:t>Validate, Acknowledge, Respond</a:t>
            </a:r>
          </a:p>
          <a:p>
            <a:pPr marL="0" indent="0">
              <a:buNone/>
            </a:pPr>
            <a:endParaRPr lang="en-US" dirty="0"/>
          </a:p>
          <a:p>
            <a:pPr marL="0" indent="0">
              <a:buNone/>
            </a:pPr>
            <a:r>
              <a:rPr lang="en-US" dirty="0"/>
              <a:t>Embed well-being in courses/discussions</a:t>
            </a:r>
          </a:p>
          <a:p>
            <a:pPr marL="0" indent="0">
              <a:buNone/>
            </a:pPr>
            <a:endParaRPr lang="en-US" dirty="0"/>
          </a:p>
          <a:p>
            <a:pPr marL="0" indent="0">
              <a:buNone/>
            </a:pPr>
            <a:r>
              <a:rPr lang="en-US" dirty="0"/>
              <a:t>Practice self-care and seek resources when needed </a:t>
            </a:r>
          </a:p>
        </p:txBody>
      </p:sp>
      <p:pic>
        <p:nvPicPr>
          <p:cNvPr id="4" name="Picture 3">
            <a:extLst>
              <a:ext uri="{FF2B5EF4-FFF2-40B4-BE49-F238E27FC236}">
                <a16:creationId xmlns:a16="http://schemas.microsoft.com/office/drawing/2014/main" id="{2E2FCF17-AEAA-47E0-954C-DCEF1F396E4D}"/>
              </a:ext>
            </a:extLst>
          </p:cNvPr>
          <p:cNvPicPr>
            <a:picLocks noChangeAspect="1"/>
          </p:cNvPicPr>
          <p:nvPr/>
        </p:nvPicPr>
        <p:blipFill>
          <a:blip r:embed="rId2"/>
          <a:stretch>
            <a:fillRect/>
          </a:stretch>
        </p:blipFill>
        <p:spPr>
          <a:xfrm>
            <a:off x="0" y="5004655"/>
            <a:ext cx="3194581" cy="1853345"/>
          </a:xfrm>
          <a:prstGeom prst="rect">
            <a:avLst/>
          </a:prstGeom>
        </p:spPr>
      </p:pic>
      <p:pic>
        <p:nvPicPr>
          <p:cNvPr id="5" name="Picture 4">
            <a:extLst>
              <a:ext uri="{FF2B5EF4-FFF2-40B4-BE49-F238E27FC236}">
                <a16:creationId xmlns:a16="http://schemas.microsoft.com/office/drawing/2014/main" id="{764F7B25-DA1B-456E-B62E-A2655F68DABD}"/>
              </a:ext>
            </a:extLst>
          </p:cNvPr>
          <p:cNvPicPr>
            <a:picLocks noChangeAspect="1"/>
          </p:cNvPicPr>
          <p:nvPr/>
        </p:nvPicPr>
        <p:blipFill>
          <a:blip r:embed="rId3"/>
          <a:stretch>
            <a:fillRect/>
          </a:stretch>
        </p:blipFill>
        <p:spPr>
          <a:xfrm>
            <a:off x="3194581" y="5019896"/>
            <a:ext cx="3145809" cy="1822862"/>
          </a:xfrm>
          <a:prstGeom prst="rect">
            <a:avLst/>
          </a:prstGeom>
        </p:spPr>
      </p:pic>
      <p:pic>
        <p:nvPicPr>
          <p:cNvPr id="6" name="Picture 5">
            <a:extLst>
              <a:ext uri="{FF2B5EF4-FFF2-40B4-BE49-F238E27FC236}">
                <a16:creationId xmlns:a16="http://schemas.microsoft.com/office/drawing/2014/main" id="{08C50377-562C-43CC-BBD4-FF9FA2C42FFA}"/>
              </a:ext>
            </a:extLst>
          </p:cNvPr>
          <p:cNvPicPr>
            <a:picLocks noChangeAspect="1"/>
          </p:cNvPicPr>
          <p:nvPr/>
        </p:nvPicPr>
        <p:blipFill>
          <a:blip r:embed="rId4"/>
          <a:stretch>
            <a:fillRect/>
          </a:stretch>
        </p:blipFill>
        <p:spPr>
          <a:xfrm>
            <a:off x="6340390" y="5004653"/>
            <a:ext cx="3145809" cy="1865929"/>
          </a:xfrm>
          <a:prstGeom prst="rect">
            <a:avLst/>
          </a:prstGeom>
        </p:spPr>
      </p:pic>
      <p:pic>
        <p:nvPicPr>
          <p:cNvPr id="7" name="Picture 6">
            <a:extLst>
              <a:ext uri="{FF2B5EF4-FFF2-40B4-BE49-F238E27FC236}">
                <a16:creationId xmlns:a16="http://schemas.microsoft.com/office/drawing/2014/main" id="{83033950-7BD5-40BF-A037-5B5F3F9E166A}"/>
              </a:ext>
            </a:extLst>
          </p:cNvPr>
          <p:cNvPicPr>
            <a:picLocks noChangeAspect="1"/>
          </p:cNvPicPr>
          <p:nvPr/>
        </p:nvPicPr>
        <p:blipFill>
          <a:blip r:embed="rId5"/>
          <a:stretch>
            <a:fillRect/>
          </a:stretch>
        </p:blipFill>
        <p:spPr>
          <a:xfrm>
            <a:off x="9486199" y="5002556"/>
            <a:ext cx="2705801" cy="1840202"/>
          </a:xfrm>
          <a:prstGeom prst="rect">
            <a:avLst/>
          </a:prstGeom>
        </p:spPr>
      </p:pic>
    </p:spTree>
    <p:extLst>
      <p:ext uri="{BB962C8B-B14F-4D97-AF65-F5344CB8AC3E}">
        <p14:creationId xmlns:p14="http://schemas.microsoft.com/office/powerpoint/2010/main" val="2980212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C3F65F-3CA0-4697-B163-646AF7443DF4}"/>
              </a:ext>
            </a:extLst>
          </p:cNvPr>
          <p:cNvPicPr>
            <a:picLocks noChangeAspect="1"/>
          </p:cNvPicPr>
          <p:nvPr/>
        </p:nvPicPr>
        <p:blipFill>
          <a:blip r:embed="rId2"/>
          <a:stretch>
            <a:fillRect/>
          </a:stretch>
        </p:blipFill>
        <p:spPr>
          <a:xfrm>
            <a:off x="5568" y="319770"/>
            <a:ext cx="12180864" cy="6218459"/>
          </a:xfrm>
          <a:prstGeom prst="rect">
            <a:avLst/>
          </a:prstGeom>
        </p:spPr>
      </p:pic>
      <p:pic>
        <p:nvPicPr>
          <p:cNvPr id="3" name="Picture 2">
            <a:extLst>
              <a:ext uri="{FF2B5EF4-FFF2-40B4-BE49-F238E27FC236}">
                <a16:creationId xmlns:a16="http://schemas.microsoft.com/office/drawing/2014/main" id="{2BBDFED8-5AEE-4AC2-98E9-2D3CE9A1BEAE}"/>
              </a:ext>
            </a:extLst>
          </p:cNvPr>
          <p:cNvPicPr>
            <a:picLocks noChangeAspect="1"/>
          </p:cNvPicPr>
          <p:nvPr/>
        </p:nvPicPr>
        <p:blipFill>
          <a:blip r:embed="rId3"/>
          <a:stretch>
            <a:fillRect/>
          </a:stretch>
        </p:blipFill>
        <p:spPr>
          <a:xfrm>
            <a:off x="0" y="1463550"/>
            <a:ext cx="8035224" cy="3712786"/>
          </a:xfrm>
          <a:prstGeom prst="rect">
            <a:avLst/>
          </a:prstGeom>
        </p:spPr>
      </p:pic>
    </p:spTree>
    <p:extLst>
      <p:ext uri="{BB962C8B-B14F-4D97-AF65-F5344CB8AC3E}">
        <p14:creationId xmlns:p14="http://schemas.microsoft.com/office/powerpoint/2010/main" val="2012517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EED62-CFDE-4F4A-B960-7BF684184B87}"/>
              </a:ext>
            </a:extLst>
          </p:cNvPr>
          <p:cNvSpPr>
            <a:spLocks noGrp="1"/>
          </p:cNvSpPr>
          <p:nvPr>
            <p:ph type="title"/>
          </p:nvPr>
        </p:nvSpPr>
        <p:spPr/>
        <p:txBody>
          <a:bodyPr/>
          <a:lstStyle/>
          <a:p>
            <a:r>
              <a:rPr lang="en-US" dirty="0"/>
              <a:t>Mental Health Affects EVERYONE!</a:t>
            </a:r>
          </a:p>
        </p:txBody>
      </p:sp>
      <p:sp>
        <p:nvSpPr>
          <p:cNvPr id="3" name="Content Placeholder 2">
            <a:extLst>
              <a:ext uri="{FF2B5EF4-FFF2-40B4-BE49-F238E27FC236}">
                <a16:creationId xmlns:a16="http://schemas.microsoft.com/office/drawing/2014/main" id="{B069F06E-984A-4236-A83C-C14EE8C3FB63}"/>
              </a:ext>
            </a:extLst>
          </p:cNvPr>
          <p:cNvSpPr>
            <a:spLocks noGrp="1"/>
          </p:cNvSpPr>
          <p:nvPr>
            <p:ph idx="1"/>
          </p:nvPr>
        </p:nvSpPr>
        <p:spPr/>
        <p:txBody>
          <a:bodyPr/>
          <a:lstStyle/>
          <a:p>
            <a:r>
              <a:rPr lang="en-US" dirty="0"/>
              <a:t>Adjustment Disorders to Schizophrenia</a:t>
            </a:r>
          </a:p>
          <a:p>
            <a:r>
              <a:rPr lang="en-US" dirty="0"/>
              <a:t>Your neighbor, yourself, your children, etc.</a:t>
            </a:r>
          </a:p>
          <a:p>
            <a:r>
              <a:rPr lang="en-US" dirty="0"/>
              <a:t>Bible to now</a:t>
            </a:r>
          </a:p>
          <a:p>
            <a:r>
              <a:rPr lang="en-US" dirty="0"/>
              <a:t>Listen without fixing</a:t>
            </a:r>
          </a:p>
        </p:txBody>
      </p:sp>
      <p:pic>
        <p:nvPicPr>
          <p:cNvPr id="4" name="Picture 3">
            <a:extLst>
              <a:ext uri="{FF2B5EF4-FFF2-40B4-BE49-F238E27FC236}">
                <a16:creationId xmlns:a16="http://schemas.microsoft.com/office/drawing/2014/main" id="{F5EB33CD-62EE-475F-BE94-C29D1B80572D}"/>
              </a:ext>
            </a:extLst>
          </p:cNvPr>
          <p:cNvPicPr>
            <a:picLocks noChangeAspect="1"/>
          </p:cNvPicPr>
          <p:nvPr/>
        </p:nvPicPr>
        <p:blipFill>
          <a:blip r:embed="rId2"/>
          <a:stretch>
            <a:fillRect/>
          </a:stretch>
        </p:blipFill>
        <p:spPr>
          <a:xfrm>
            <a:off x="0" y="4705925"/>
            <a:ext cx="4474852" cy="2152075"/>
          </a:xfrm>
          <a:prstGeom prst="rect">
            <a:avLst/>
          </a:prstGeom>
        </p:spPr>
      </p:pic>
      <p:pic>
        <p:nvPicPr>
          <p:cNvPr id="5" name="Picture 4">
            <a:extLst>
              <a:ext uri="{FF2B5EF4-FFF2-40B4-BE49-F238E27FC236}">
                <a16:creationId xmlns:a16="http://schemas.microsoft.com/office/drawing/2014/main" id="{ECD3642F-E9F9-42F6-A892-7982F8CD4705}"/>
              </a:ext>
            </a:extLst>
          </p:cNvPr>
          <p:cNvPicPr>
            <a:picLocks noChangeAspect="1"/>
          </p:cNvPicPr>
          <p:nvPr/>
        </p:nvPicPr>
        <p:blipFill>
          <a:blip r:embed="rId3"/>
          <a:stretch>
            <a:fillRect/>
          </a:stretch>
        </p:blipFill>
        <p:spPr>
          <a:xfrm>
            <a:off x="4474852" y="4705925"/>
            <a:ext cx="4474852" cy="2152075"/>
          </a:xfrm>
          <a:prstGeom prst="rect">
            <a:avLst/>
          </a:prstGeom>
        </p:spPr>
      </p:pic>
      <p:pic>
        <p:nvPicPr>
          <p:cNvPr id="6" name="Picture 5">
            <a:extLst>
              <a:ext uri="{FF2B5EF4-FFF2-40B4-BE49-F238E27FC236}">
                <a16:creationId xmlns:a16="http://schemas.microsoft.com/office/drawing/2014/main" id="{8DE8223B-437C-41E1-872A-C3D07A3AAE15}"/>
              </a:ext>
            </a:extLst>
          </p:cNvPr>
          <p:cNvPicPr>
            <a:picLocks noChangeAspect="1"/>
          </p:cNvPicPr>
          <p:nvPr/>
        </p:nvPicPr>
        <p:blipFill>
          <a:blip r:embed="rId4"/>
          <a:stretch>
            <a:fillRect/>
          </a:stretch>
        </p:blipFill>
        <p:spPr>
          <a:xfrm>
            <a:off x="8949704" y="4705925"/>
            <a:ext cx="3242296" cy="2152075"/>
          </a:xfrm>
          <a:prstGeom prst="rect">
            <a:avLst/>
          </a:prstGeom>
        </p:spPr>
      </p:pic>
    </p:spTree>
    <p:extLst>
      <p:ext uri="{BB962C8B-B14F-4D97-AF65-F5344CB8AC3E}">
        <p14:creationId xmlns:p14="http://schemas.microsoft.com/office/powerpoint/2010/main" val="1142381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AD76F-8939-474E-A00D-AB58D6CD0069}"/>
              </a:ext>
            </a:extLst>
          </p:cNvPr>
          <p:cNvSpPr>
            <a:spLocks noGrp="1"/>
          </p:cNvSpPr>
          <p:nvPr>
            <p:ph type="title"/>
          </p:nvPr>
        </p:nvSpPr>
        <p:spPr/>
        <p:txBody>
          <a:bodyPr/>
          <a:lstStyle/>
          <a:p>
            <a:r>
              <a:rPr lang="en-US" dirty="0"/>
              <a:t>Signs of Struggle: </a:t>
            </a:r>
          </a:p>
        </p:txBody>
      </p:sp>
      <p:sp>
        <p:nvSpPr>
          <p:cNvPr id="3" name="Content Placeholder 2">
            <a:extLst>
              <a:ext uri="{FF2B5EF4-FFF2-40B4-BE49-F238E27FC236}">
                <a16:creationId xmlns:a16="http://schemas.microsoft.com/office/drawing/2014/main" id="{BD03F4D9-A542-4E90-B3A7-DE08C84B67C6}"/>
              </a:ext>
            </a:extLst>
          </p:cNvPr>
          <p:cNvSpPr>
            <a:spLocks noGrp="1"/>
          </p:cNvSpPr>
          <p:nvPr>
            <p:ph idx="1"/>
          </p:nvPr>
        </p:nvSpPr>
        <p:spPr/>
        <p:txBody>
          <a:bodyPr>
            <a:normAutofit fontScale="85000" lnSpcReduction="20000"/>
          </a:bodyPr>
          <a:lstStyle/>
          <a:p>
            <a:r>
              <a:rPr lang="en-US" dirty="0"/>
              <a:t>Disengaged </a:t>
            </a:r>
          </a:p>
          <a:p>
            <a:r>
              <a:rPr lang="en-US" dirty="0"/>
              <a:t>Isolated from others </a:t>
            </a:r>
          </a:p>
          <a:p>
            <a:r>
              <a:rPr lang="en-US" dirty="0"/>
              <a:t>Irritability</a:t>
            </a:r>
          </a:p>
          <a:p>
            <a:r>
              <a:rPr lang="en-US" dirty="0"/>
              <a:t>Disheveled Appearance </a:t>
            </a:r>
          </a:p>
          <a:p>
            <a:r>
              <a:rPr lang="en-US" dirty="0"/>
              <a:t>Tearful</a:t>
            </a:r>
          </a:p>
          <a:p>
            <a:r>
              <a:rPr lang="en-US" dirty="0"/>
              <a:t>Nervous</a:t>
            </a:r>
          </a:p>
          <a:p>
            <a:r>
              <a:rPr lang="en-US" dirty="0"/>
              <a:t>Appearing tired/falling asleep</a:t>
            </a:r>
          </a:p>
          <a:p>
            <a:r>
              <a:rPr lang="en-US" dirty="0"/>
              <a:t>Distressed/Unusual communication</a:t>
            </a:r>
          </a:p>
          <a:p>
            <a:r>
              <a:rPr lang="en-US" dirty="0"/>
              <a:t>Lack of communication</a:t>
            </a:r>
          </a:p>
          <a:p>
            <a:r>
              <a:rPr lang="en-US" dirty="0"/>
              <a:t>Won’t cooperate with group members</a:t>
            </a:r>
          </a:p>
          <a:p>
            <a:r>
              <a:rPr lang="en-US" dirty="0"/>
              <a:t>Unusual behavior </a:t>
            </a:r>
          </a:p>
        </p:txBody>
      </p:sp>
      <p:pic>
        <p:nvPicPr>
          <p:cNvPr id="4" name="Picture 3">
            <a:extLst>
              <a:ext uri="{FF2B5EF4-FFF2-40B4-BE49-F238E27FC236}">
                <a16:creationId xmlns:a16="http://schemas.microsoft.com/office/drawing/2014/main" id="{B4D5914F-8241-4B17-B2FD-1B34A1ABD45E}"/>
              </a:ext>
            </a:extLst>
          </p:cNvPr>
          <p:cNvPicPr>
            <a:picLocks noChangeAspect="1"/>
          </p:cNvPicPr>
          <p:nvPr/>
        </p:nvPicPr>
        <p:blipFill>
          <a:blip r:embed="rId2"/>
          <a:stretch>
            <a:fillRect/>
          </a:stretch>
        </p:blipFill>
        <p:spPr>
          <a:xfrm>
            <a:off x="7080134" y="1027906"/>
            <a:ext cx="4273666" cy="2402032"/>
          </a:xfrm>
          <a:prstGeom prst="rect">
            <a:avLst/>
          </a:prstGeom>
        </p:spPr>
      </p:pic>
      <p:pic>
        <p:nvPicPr>
          <p:cNvPr id="5" name="Picture 4">
            <a:extLst>
              <a:ext uri="{FF2B5EF4-FFF2-40B4-BE49-F238E27FC236}">
                <a16:creationId xmlns:a16="http://schemas.microsoft.com/office/drawing/2014/main" id="{7DBEC7CE-70B3-455C-8E33-1AF7E5DDFB9A}"/>
              </a:ext>
            </a:extLst>
          </p:cNvPr>
          <p:cNvPicPr>
            <a:picLocks noChangeAspect="1"/>
          </p:cNvPicPr>
          <p:nvPr/>
        </p:nvPicPr>
        <p:blipFill>
          <a:blip r:embed="rId3"/>
          <a:stretch>
            <a:fillRect/>
          </a:stretch>
        </p:blipFill>
        <p:spPr>
          <a:xfrm>
            <a:off x="7080134" y="3564875"/>
            <a:ext cx="4273666" cy="3200677"/>
          </a:xfrm>
          <a:prstGeom prst="rect">
            <a:avLst/>
          </a:prstGeom>
        </p:spPr>
      </p:pic>
    </p:spTree>
    <p:extLst>
      <p:ext uri="{BB962C8B-B14F-4D97-AF65-F5344CB8AC3E}">
        <p14:creationId xmlns:p14="http://schemas.microsoft.com/office/powerpoint/2010/main" val="3258735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96BE5-1C3B-40C1-9697-2E1E8AD08540}"/>
              </a:ext>
            </a:extLst>
          </p:cNvPr>
          <p:cNvSpPr>
            <a:spLocks noGrp="1"/>
          </p:cNvSpPr>
          <p:nvPr>
            <p:ph type="title"/>
          </p:nvPr>
        </p:nvSpPr>
        <p:spPr>
          <a:xfrm>
            <a:off x="838200" y="1644969"/>
            <a:ext cx="3750578" cy="45719"/>
          </a:xfrm>
        </p:spPr>
        <p:txBody>
          <a:bodyPr>
            <a:normAutofit fontScale="90000"/>
          </a:bodyPr>
          <a:lstStyle/>
          <a:p>
            <a:r>
              <a:rPr lang="en-US" dirty="0"/>
              <a:t>Validate</a:t>
            </a:r>
            <a:br>
              <a:rPr lang="en-US" dirty="0"/>
            </a:br>
            <a:r>
              <a:rPr lang="en-US" dirty="0"/>
              <a:t>Acknowledge</a:t>
            </a:r>
            <a:br>
              <a:rPr lang="en-US" dirty="0"/>
            </a:br>
            <a:r>
              <a:rPr lang="en-US" dirty="0"/>
              <a:t>Respond</a:t>
            </a:r>
          </a:p>
        </p:txBody>
      </p:sp>
      <p:sp>
        <p:nvSpPr>
          <p:cNvPr id="3" name="Content Placeholder 2">
            <a:extLst>
              <a:ext uri="{FF2B5EF4-FFF2-40B4-BE49-F238E27FC236}">
                <a16:creationId xmlns:a16="http://schemas.microsoft.com/office/drawing/2014/main" id="{4EBB9ADB-67A9-4A12-A48A-D1E425AB6052}"/>
              </a:ext>
            </a:extLst>
          </p:cNvPr>
          <p:cNvSpPr>
            <a:spLocks noGrp="1"/>
          </p:cNvSpPr>
          <p:nvPr>
            <p:ph idx="1"/>
          </p:nvPr>
        </p:nvSpPr>
        <p:spPr>
          <a:xfrm>
            <a:off x="1120000" y="3322039"/>
            <a:ext cx="10233800" cy="2854923"/>
          </a:xfrm>
        </p:spPr>
        <p:txBody>
          <a:bodyPr/>
          <a:lstStyle/>
          <a:p>
            <a:r>
              <a:rPr lang="en-US" dirty="0"/>
              <a:t>V- Witness &amp; Value</a:t>
            </a:r>
          </a:p>
          <a:p>
            <a:r>
              <a:rPr lang="en-US" dirty="0"/>
              <a:t>A- “I hear you”</a:t>
            </a:r>
          </a:p>
          <a:p>
            <a:r>
              <a:rPr lang="en-US" dirty="0"/>
              <a:t>R- Encourage, Resource, Follow up </a:t>
            </a:r>
          </a:p>
        </p:txBody>
      </p:sp>
      <p:pic>
        <p:nvPicPr>
          <p:cNvPr id="4" name="Picture 3">
            <a:extLst>
              <a:ext uri="{FF2B5EF4-FFF2-40B4-BE49-F238E27FC236}">
                <a16:creationId xmlns:a16="http://schemas.microsoft.com/office/drawing/2014/main" id="{1A1A93B1-6E4B-4201-AA08-3EE4DBCDCC43}"/>
              </a:ext>
            </a:extLst>
          </p:cNvPr>
          <p:cNvPicPr>
            <a:picLocks noChangeAspect="1"/>
          </p:cNvPicPr>
          <p:nvPr/>
        </p:nvPicPr>
        <p:blipFill>
          <a:blip r:embed="rId2"/>
          <a:stretch>
            <a:fillRect/>
          </a:stretch>
        </p:blipFill>
        <p:spPr>
          <a:xfrm>
            <a:off x="6971250" y="361276"/>
            <a:ext cx="4693927" cy="2987299"/>
          </a:xfrm>
          <a:prstGeom prst="rect">
            <a:avLst/>
          </a:prstGeom>
        </p:spPr>
      </p:pic>
      <p:pic>
        <p:nvPicPr>
          <p:cNvPr id="5" name="Picture 4">
            <a:extLst>
              <a:ext uri="{FF2B5EF4-FFF2-40B4-BE49-F238E27FC236}">
                <a16:creationId xmlns:a16="http://schemas.microsoft.com/office/drawing/2014/main" id="{C8DE2CFD-8C1A-46CE-8710-931B28090796}"/>
              </a:ext>
            </a:extLst>
          </p:cNvPr>
          <p:cNvPicPr>
            <a:picLocks noChangeAspect="1"/>
          </p:cNvPicPr>
          <p:nvPr/>
        </p:nvPicPr>
        <p:blipFill>
          <a:blip r:embed="rId3"/>
          <a:stretch>
            <a:fillRect/>
          </a:stretch>
        </p:blipFill>
        <p:spPr>
          <a:xfrm>
            <a:off x="6971250" y="3521618"/>
            <a:ext cx="4693928" cy="2975106"/>
          </a:xfrm>
          <a:prstGeom prst="rect">
            <a:avLst/>
          </a:prstGeom>
        </p:spPr>
      </p:pic>
    </p:spTree>
    <p:extLst>
      <p:ext uri="{BB962C8B-B14F-4D97-AF65-F5344CB8AC3E}">
        <p14:creationId xmlns:p14="http://schemas.microsoft.com/office/powerpoint/2010/main" val="3110826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F3200-5ABE-4494-B80B-CDB9A031F361}"/>
              </a:ext>
            </a:extLst>
          </p:cNvPr>
          <p:cNvSpPr>
            <a:spLocks noGrp="1"/>
          </p:cNvSpPr>
          <p:nvPr>
            <p:ph type="title"/>
          </p:nvPr>
        </p:nvSpPr>
        <p:spPr/>
        <p:txBody>
          <a:bodyPr/>
          <a:lstStyle/>
          <a:p>
            <a:r>
              <a:rPr lang="en-US" dirty="0"/>
              <a:t>Assess for crisis:</a:t>
            </a:r>
          </a:p>
        </p:txBody>
      </p:sp>
      <p:sp>
        <p:nvSpPr>
          <p:cNvPr id="3" name="Content Placeholder 2">
            <a:extLst>
              <a:ext uri="{FF2B5EF4-FFF2-40B4-BE49-F238E27FC236}">
                <a16:creationId xmlns:a16="http://schemas.microsoft.com/office/drawing/2014/main" id="{75037D4C-6BE9-46B1-B9A0-7935675378A2}"/>
              </a:ext>
            </a:extLst>
          </p:cNvPr>
          <p:cNvSpPr>
            <a:spLocks noGrp="1"/>
          </p:cNvSpPr>
          <p:nvPr>
            <p:ph sz="half" idx="1"/>
          </p:nvPr>
        </p:nvSpPr>
        <p:spPr/>
        <p:txBody>
          <a:bodyPr/>
          <a:lstStyle/>
          <a:p>
            <a:pPr marL="0" indent="0">
              <a:buNone/>
            </a:pPr>
            <a:r>
              <a:rPr lang="en-US" dirty="0"/>
              <a:t>May become a crisis:</a:t>
            </a:r>
          </a:p>
          <a:p>
            <a:r>
              <a:rPr lang="en-US" dirty="0"/>
              <a:t>Panic Attack</a:t>
            </a:r>
          </a:p>
          <a:p>
            <a:r>
              <a:rPr lang="en-US" dirty="0"/>
              <a:t>Aggressive behavior</a:t>
            </a:r>
          </a:p>
          <a:p>
            <a:r>
              <a:rPr lang="en-US" dirty="0"/>
              <a:t>Substance misuse</a:t>
            </a:r>
          </a:p>
          <a:p>
            <a:r>
              <a:rPr lang="en-US" dirty="0"/>
              <a:t>Following a traumatic event</a:t>
            </a:r>
          </a:p>
          <a:p>
            <a:r>
              <a:rPr lang="en-US" dirty="0"/>
              <a:t>Non-suicidal self injury </a:t>
            </a:r>
          </a:p>
        </p:txBody>
      </p:sp>
      <p:sp>
        <p:nvSpPr>
          <p:cNvPr id="4" name="Content Placeholder 3">
            <a:extLst>
              <a:ext uri="{FF2B5EF4-FFF2-40B4-BE49-F238E27FC236}">
                <a16:creationId xmlns:a16="http://schemas.microsoft.com/office/drawing/2014/main" id="{2BFD753E-9AB3-46B3-9B32-36DB45ED8B8A}"/>
              </a:ext>
            </a:extLst>
          </p:cNvPr>
          <p:cNvSpPr>
            <a:spLocks noGrp="1"/>
          </p:cNvSpPr>
          <p:nvPr>
            <p:ph sz="half" idx="2"/>
          </p:nvPr>
        </p:nvSpPr>
        <p:spPr/>
        <p:txBody>
          <a:bodyPr/>
          <a:lstStyle/>
          <a:p>
            <a:pPr marL="0" indent="0">
              <a:buNone/>
            </a:pPr>
            <a:r>
              <a:rPr lang="en-US" dirty="0"/>
              <a:t>Immediate Crisis:</a:t>
            </a:r>
          </a:p>
          <a:p>
            <a:r>
              <a:rPr lang="en-US" dirty="0"/>
              <a:t>Medical emergency</a:t>
            </a:r>
          </a:p>
          <a:p>
            <a:r>
              <a:rPr lang="en-US" dirty="0"/>
              <a:t>Suicidal thoughts and behaviors</a:t>
            </a:r>
          </a:p>
          <a:p>
            <a:r>
              <a:rPr lang="en-US" dirty="0"/>
              <a:t>Severe effects of alcohol or drug use</a:t>
            </a:r>
          </a:p>
          <a:p>
            <a:r>
              <a:rPr lang="en-US" dirty="0"/>
              <a:t>Severe psychotic states </a:t>
            </a:r>
          </a:p>
        </p:txBody>
      </p:sp>
    </p:spTree>
    <p:extLst>
      <p:ext uri="{BB962C8B-B14F-4D97-AF65-F5344CB8AC3E}">
        <p14:creationId xmlns:p14="http://schemas.microsoft.com/office/powerpoint/2010/main" val="3643784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187EF-6F23-4697-BA55-92E916A69DFD}"/>
              </a:ext>
            </a:extLst>
          </p:cNvPr>
          <p:cNvSpPr>
            <a:spLocks noGrp="1"/>
          </p:cNvSpPr>
          <p:nvPr>
            <p:ph type="title"/>
          </p:nvPr>
        </p:nvSpPr>
        <p:spPr/>
        <p:txBody>
          <a:bodyPr/>
          <a:lstStyle/>
          <a:p>
            <a:r>
              <a:rPr lang="en-US" dirty="0"/>
              <a:t>Suicide Risk Assessment</a:t>
            </a:r>
          </a:p>
        </p:txBody>
      </p:sp>
      <p:pic>
        <p:nvPicPr>
          <p:cNvPr id="4" name="Content Placeholder 3">
            <a:extLst>
              <a:ext uri="{FF2B5EF4-FFF2-40B4-BE49-F238E27FC236}">
                <a16:creationId xmlns:a16="http://schemas.microsoft.com/office/drawing/2014/main" id="{FE22BA41-5DFC-40F6-9289-B090BC479BD6}"/>
              </a:ext>
            </a:extLst>
          </p:cNvPr>
          <p:cNvPicPr>
            <a:picLocks noGrp="1" noChangeAspect="1"/>
          </p:cNvPicPr>
          <p:nvPr>
            <p:ph idx="1"/>
          </p:nvPr>
        </p:nvPicPr>
        <p:blipFill>
          <a:blip r:embed="rId2"/>
          <a:stretch>
            <a:fillRect/>
          </a:stretch>
        </p:blipFill>
        <p:spPr>
          <a:xfrm>
            <a:off x="0" y="1454890"/>
            <a:ext cx="2499577" cy="2139881"/>
          </a:xfrm>
          <a:prstGeom prst="rect">
            <a:avLst/>
          </a:prstGeom>
        </p:spPr>
      </p:pic>
      <p:pic>
        <p:nvPicPr>
          <p:cNvPr id="5" name="Picture 4">
            <a:extLst>
              <a:ext uri="{FF2B5EF4-FFF2-40B4-BE49-F238E27FC236}">
                <a16:creationId xmlns:a16="http://schemas.microsoft.com/office/drawing/2014/main" id="{29C08F39-8C93-4313-80DB-434EEEF8E7A7}"/>
              </a:ext>
            </a:extLst>
          </p:cNvPr>
          <p:cNvPicPr>
            <a:picLocks noChangeAspect="1"/>
          </p:cNvPicPr>
          <p:nvPr/>
        </p:nvPicPr>
        <p:blipFill>
          <a:blip r:embed="rId3"/>
          <a:stretch>
            <a:fillRect/>
          </a:stretch>
        </p:blipFill>
        <p:spPr>
          <a:xfrm>
            <a:off x="1783649" y="2524830"/>
            <a:ext cx="2987299" cy="2139881"/>
          </a:xfrm>
          <a:prstGeom prst="rect">
            <a:avLst/>
          </a:prstGeom>
        </p:spPr>
      </p:pic>
      <p:pic>
        <p:nvPicPr>
          <p:cNvPr id="7" name="Picture 6">
            <a:extLst>
              <a:ext uri="{FF2B5EF4-FFF2-40B4-BE49-F238E27FC236}">
                <a16:creationId xmlns:a16="http://schemas.microsoft.com/office/drawing/2014/main" id="{725BE160-C45B-4239-A67C-268209E93A85}"/>
              </a:ext>
            </a:extLst>
          </p:cNvPr>
          <p:cNvPicPr>
            <a:picLocks noChangeAspect="1"/>
          </p:cNvPicPr>
          <p:nvPr/>
        </p:nvPicPr>
        <p:blipFill>
          <a:blip r:embed="rId4"/>
          <a:stretch>
            <a:fillRect/>
          </a:stretch>
        </p:blipFill>
        <p:spPr>
          <a:xfrm>
            <a:off x="4040313" y="3594770"/>
            <a:ext cx="3054361" cy="2139881"/>
          </a:xfrm>
          <a:prstGeom prst="rect">
            <a:avLst/>
          </a:prstGeom>
        </p:spPr>
      </p:pic>
      <p:pic>
        <p:nvPicPr>
          <p:cNvPr id="9" name="Picture 8">
            <a:extLst>
              <a:ext uri="{FF2B5EF4-FFF2-40B4-BE49-F238E27FC236}">
                <a16:creationId xmlns:a16="http://schemas.microsoft.com/office/drawing/2014/main" id="{85850631-2F9C-447D-AEA2-A386B946FE07}"/>
              </a:ext>
            </a:extLst>
          </p:cNvPr>
          <p:cNvPicPr>
            <a:picLocks noChangeAspect="1"/>
          </p:cNvPicPr>
          <p:nvPr/>
        </p:nvPicPr>
        <p:blipFill>
          <a:blip r:embed="rId5"/>
          <a:stretch>
            <a:fillRect/>
          </a:stretch>
        </p:blipFill>
        <p:spPr>
          <a:xfrm>
            <a:off x="6492409" y="4791882"/>
            <a:ext cx="2658086" cy="2139881"/>
          </a:xfrm>
          <a:prstGeom prst="rect">
            <a:avLst/>
          </a:prstGeom>
        </p:spPr>
      </p:pic>
      <p:pic>
        <p:nvPicPr>
          <p:cNvPr id="10" name="Picture 9">
            <a:extLst>
              <a:ext uri="{FF2B5EF4-FFF2-40B4-BE49-F238E27FC236}">
                <a16:creationId xmlns:a16="http://schemas.microsoft.com/office/drawing/2014/main" id="{B057BF8C-3824-4F95-9C3E-84C9528991AB}"/>
              </a:ext>
            </a:extLst>
          </p:cNvPr>
          <p:cNvPicPr>
            <a:picLocks noChangeAspect="1"/>
          </p:cNvPicPr>
          <p:nvPr/>
        </p:nvPicPr>
        <p:blipFill>
          <a:blip r:embed="rId6"/>
          <a:stretch>
            <a:fillRect/>
          </a:stretch>
        </p:blipFill>
        <p:spPr>
          <a:xfrm>
            <a:off x="3914920" y="3030841"/>
            <a:ext cx="1682642" cy="1127858"/>
          </a:xfrm>
          <a:prstGeom prst="rect">
            <a:avLst/>
          </a:prstGeom>
        </p:spPr>
      </p:pic>
      <p:pic>
        <p:nvPicPr>
          <p:cNvPr id="11" name="Picture 10">
            <a:extLst>
              <a:ext uri="{FF2B5EF4-FFF2-40B4-BE49-F238E27FC236}">
                <a16:creationId xmlns:a16="http://schemas.microsoft.com/office/drawing/2014/main" id="{71296202-C3D0-4FD3-AE34-4BC77806DEF6}"/>
              </a:ext>
            </a:extLst>
          </p:cNvPr>
          <p:cNvPicPr>
            <a:picLocks noChangeAspect="1"/>
          </p:cNvPicPr>
          <p:nvPr/>
        </p:nvPicPr>
        <p:blipFill>
          <a:blip r:embed="rId6"/>
          <a:stretch>
            <a:fillRect/>
          </a:stretch>
        </p:blipFill>
        <p:spPr>
          <a:xfrm>
            <a:off x="6383063" y="4100781"/>
            <a:ext cx="1682642" cy="1127858"/>
          </a:xfrm>
          <a:prstGeom prst="rect">
            <a:avLst/>
          </a:prstGeom>
        </p:spPr>
      </p:pic>
    </p:spTree>
    <p:extLst>
      <p:ext uri="{BB962C8B-B14F-4D97-AF65-F5344CB8AC3E}">
        <p14:creationId xmlns:p14="http://schemas.microsoft.com/office/powerpoint/2010/main" val="3854363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8D651-CCE6-4EB6-BAF9-D32597187441}"/>
              </a:ext>
            </a:extLst>
          </p:cNvPr>
          <p:cNvSpPr>
            <a:spLocks noGrp="1"/>
          </p:cNvSpPr>
          <p:nvPr>
            <p:ph type="title"/>
          </p:nvPr>
        </p:nvSpPr>
        <p:spPr/>
        <p:txBody>
          <a:bodyPr/>
          <a:lstStyle/>
          <a:p>
            <a:r>
              <a:rPr lang="en-US" dirty="0"/>
              <a:t>Crisis: Your Role </a:t>
            </a:r>
          </a:p>
        </p:txBody>
      </p:sp>
      <p:sp>
        <p:nvSpPr>
          <p:cNvPr id="3" name="Content Placeholder 2">
            <a:extLst>
              <a:ext uri="{FF2B5EF4-FFF2-40B4-BE49-F238E27FC236}">
                <a16:creationId xmlns:a16="http://schemas.microsoft.com/office/drawing/2014/main" id="{49FDD2C8-697F-4F77-9878-DA51204696B5}"/>
              </a:ext>
            </a:extLst>
          </p:cNvPr>
          <p:cNvSpPr>
            <a:spLocks noGrp="1"/>
          </p:cNvSpPr>
          <p:nvPr>
            <p:ph idx="1"/>
          </p:nvPr>
        </p:nvSpPr>
        <p:spPr/>
        <p:txBody>
          <a:bodyPr>
            <a:normAutofit lnSpcReduction="10000"/>
          </a:bodyPr>
          <a:lstStyle/>
          <a:p>
            <a:pPr marL="0" indent="0">
              <a:buNone/>
            </a:pPr>
            <a:r>
              <a:rPr lang="en-US" dirty="0"/>
              <a:t>During a crisis, your role is to:</a:t>
            </a:r>
          </a:p>
          <a:p>
            <a:pPr marL="0" indent="0">
              <a:buNone/>
            </a:pPr>
            <a:endParaRPr lang="en-US" dirty="0"/>
          </a:p>
          <a:p>
            <a:r>
              <a:rPr lang="en-US" dirty="0"/>
              <a:t>Try to work to keep the person and others safe for now. If you can’t, get help immediately.</a:t>
            </a:r>
          </a:p>
          <a:p>
            <a:r>
              <a:rPr lang="en-US" dirty="0"/>
              <a:t>Bring another opinion in! </a:t>
            </a:r>
          </a:p>
          <a:p>
            <a:r>
              <a:rPr lang="en-US" dirty="0"/>
              <a:t>De-escalate the situation and connect the individual to appropriate professional help.</a:t>
            </a:r>
          </a:p>
          <a:p>
            <a:pPr lvl="1"/>
            <a:r>
              <a:rPr lang="en-US" dirty="0"/>
              <a:t>Ways to de-escalate include: speak slowly and confidently, do not argue, do not threaten, do not raise your voice, use positive words, stay calm, do not restrict the person’s movement, take breaks in the conversation if needed</a:t>
            </a:r>
          </a:p>
          <a:p>
            <a:endParaRPr lang="en-US" dirty="0"/>
          </a:p>
        </p:txBody>
      </p:sp>
    </p:spTree>
    <p:extLst>
      <p:ext uri="{BB962C8B-B14F-4D97-AF65-F5344CB8AC3E}">
        <p14:creationId xmlns:p14="http://schemas.microsoft.com/office/powerpoint/2010/main" val="1517105230"/>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F23494-F630-4E01-81EA-AA2F2975971E}">
  <ds:schemaRefs>
    <ds:schemaRef ds:uri="http://purl.org/dc/dcmitype/"/>
    <ds:schemaRef ds:uri="http://www.w3.org/XML/1998/namespace"/>
    <ds:schemaRef ds:uri="http://purl.org/dc/terms/"/>
    <ds:schemaRef ds:uri="http://schemas.microsoft.com/office/2006/metadata/properties"/>
    <ds:schemaRef ds:uri="http://schemas.microsoft.com/office/2006/documentManagement/types"/>
    <ds:schemaRef ds:uri="16c05727-aa75-4e4a-9b5f-8a80a1165891"/>
    <ds:schemaRef ds:uri="71af3243-3dd4-4a8d-8c0d-dd76da1f02a5"/>
    <ds:schemaRef ds:uri="http://schemas.microsoft.com/office/infopath/2007/PartnerControl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E76CE1C2-24FF-4125-B61C-AD39973FCD09}">
  <ds:schemaRefs>
    <ds:schemaRef ds:uri="http://schemas.microsoft.com/sharepoint/v3/contenttype/forms"/>
  </ds:schemaRefs>
</ds:datastoreItem>
</file>

<file path=customXml/itemProps3.xml><?xml version="1.0" encoding="utf-8"?>
<ds:datastoreItem xmlns:ds="http://schemas.openxmlformats.org/officeDocument/2006/customXml" ds:itemID="{CC083022-B7D0-4DE3-9976-6A91422D94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Depth design</Template>
  <TotalTime>0</TotalTime>
  <Words>438</Words>
  <Application>Microsoft Office PowerPoint</Application>
  <PresentationFormat>Widescreen</PresentationFormat>
  <Paragraphs>79</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Corbel</vt:lpstr>
      <vt:lpstr>Wingdings</vt:lpstr>
      <vt:lpstr>Depth</vt:lpstr>
      <vt:lpstr>Mental Health Matters</vt:lpstr>
      <vt:lpstr>Helpful Steps…</vt:lpstr>
      <vt:lpstr>PowerPoint Presentation</vt:lpstr>
      <vt:lpstr>Mental Health Affects EVERYONE!</vt:lpstr>
      <vt:lpstr>Signs of Struggle: </vt:lpstr>
      <vt:lpstr>Validate Acknowledge Respond</vt:lpstr>
      <vt:lpstr>Assess for crisis:</vt:lpstr>
      <vt:lpstr>Suicide Risk Assessment</vt:lpstr>
      <vt:lpstr>Crisis: Your Role </vt:lpstr>
      <vt:lpstr>Ways to embed well-being…</vt:lpstr>
      <vt:lpstr>Care for yourself, too. </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2023-08-03T15:40:21Z</dcterms:created>
  <dcterms:modified xsi:type="dcterms:W3CDTF">2023-08-03T18:14:11Z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